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20" r:id="rId5"/>
    <p:sldId id="622" r:id="rId6"/>
    <p:sldId id="621" r:id="rId7"/>
    <p:sldId id="623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A16E1F6-42F9-442C-94E2-9C540DDBD8DA}">
          <p14:sldIdLst>
            <p14:sldId id="620"/>
            <p14:sldId id="622"/>
            <p14:sldId id="621"/>
            <p14:sldId id="62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136E0-EBDE-442A-9F2E-43F9F1DE78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3850" y="3625851"/>
            <a:ext cx="11658600" cy="1592262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accent6"/>
                </a:solidFill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B9BD4E4-AFCD-4FBD-887D-9207349C2C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3850" y="5295900"/>
            <a:ext cx="9144000" cy="70485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日付</a:t>
            </a:r>
          </a:p>
        </p:txBody>
      </p:sp>
    </p:spTree>
    <p:extLst>
      <p:ext uri="{BB962C8B-B14F-4D97-AF65-F5344CB8AC3E}">
        <p14:creationId xmlns:p14="http://schemas.microsoft.com/office/powerpoint/2010/main" val="19244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DEA010-2FC3-4222-97A0-4B9BF17A0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075"/>
          </a:xfrm>
        </p:spPr>
        <p:txBody>
          <a:bodyPr>
            <a:noAutofit/>
          </a:bodyPr>
          <a:lstStyle>
            <a:lvl1pPr>
              <a:defRPr sz="2800"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A6EF49-E80B-496C-9E7F-41D195C67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2050"/>
            <a:ext cx="10515600" cy="5014913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0C27EDE-E484-46D5-8796-CA2EA2F529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566" y="207134"/>
            <a:ext cx="1603971" cy="315982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5C06591-B0FD-5522-4931-9A53BE21F580}"/>
              </a:ext>
            </a:extLst>
          </p:cNvPr>
          <p:cNvSpPr txBox="1"/>
          <p:nvPr userDrawn="1"/>
        </p:nvSpPr>
        <p:spPr>
          <a:xfrm>
            <a:off x="0" y="6627168"/>
            <a:ext cx="174118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solidFill>
                  <a:schemeClr val="bg1">
                    <a:lumMod val="50000"/>
                  </a:schemeClr>
                </a:solidFill>
              </a:rPr>
              <a:t>© 2024 EdWorks Corporation</a:t>
            </a:r>
            <a:endParaRPr kumimoji="1" lang="ja-JP" alt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55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2B552B-90F8-1574-DFF4-7ADD28EA7B08}"/>
              </a:ext>
            </a:extLst>
          </p:cNvPr>
          <p:cNvSpPr/>
          <p:nvPr userDrawn="1"/>
        </p:nvSpPr>
        <p:spPr>
          <a:xfrm>
            <a:off x="0" y="-9061"/>
            <a:ext cx="12192000" cy="797537"/>
          </a:xfrm>
          <a:prstGeom prst="rect">
            <a:avLst/>
          </a:prstGeom>
          <a:solidFill>
            <a:srgbClr val="9B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Flowchart: Card 9">
            <a:extLst>
              <a:ext uri="{FF2B5EF4-FFF2-40B4-BE49-F238E27FC236}">
                <a16:creationId xmlns:a16="http://schemas.microsoft.com/office/drawing/2014/main" id="{3850369C-21E8-D3E1-C830-7B39D3C181DE}"/>
              </a:ext>
            </a:extLst>
          </p:cNvPr>
          <p:cNvSpPr>
            <a:spLocks/>
          </p:cNvSpPr>
          <p:nvPr userDrawn="1"/>
        </p:nvSpPr>
        <p:spPr>
          <a:xfrm>
            <a:off x="10991273" y="-9061"/>
            <a:ext cx="1200727" cy="797537"/>
          </a:xfrm>
          <a:custGeom>
            <a:avLst/>
            <a:gdLst>
              <a:gd name="connsiteX0" fmla="*/ 0 w 10000"/>
              <a:gd name="connsiteY0" fmla="*/ 2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109 w 10000"/>
              <a:gd name="connsiteY0" fmla="*/ 9792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109 w 10000"/>
              <a:gd name="connsiteY5" fmla="*/ 9792 h 10000"/>
              <a:gd name="connsiteX0" fmla="*/ 109 w 10000"/>
              <a:gd name="connsiteY0" fmla="*/ 9792 h 10000"/>
              <a:gd name="connsiteX1" fmla="*/ 4482 w 10000"/>
              <a:gd name="connsiteY1" fmla="*/ 94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109 w 10000"/>
              <a:gd name="connsiteY5" fmla="*/ 9792 h 10000"/>
              <a:gd name="connsiteX0" fmla="*/ 109 w 10000"/>
              <a:gd name="connsiteY0" fmla="*/ 9792 h 10000"/>
              <a:gd name="connsiteX1" fmla="*/ 6015 w 10000"/>
              <a:gd name="connsiteY1" fmla="*/ 337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109 w 10000"/>
              <a:gd name="connsiteY5" fmla="*/ 9792 h 10000"/>
              <a:gd name="connsiteX0" fmla="*/ 109 w 10000"/>
              <a:gd name="connsiteY0" fmla="*/ 9792 h 10000"/>
              <a:gd name="connsiteX1" fmla="*/ 5212 w 10000"/>
              <a:gd name="connsiteY1" fmla="*/ 337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109 w 10000"/>
              <a:gd name="connsiteY5" fmla="*/ 9792 h 10000"/>
              <a:gd name="connsiteX0" fmla="*/ 109 w 10000"/>
              <a:gd name="connsiteY0" fmla="*/ 9792 h 10000"/>
              <a:gd name="connsiteX1" fmla="*/ 4993 w 10000"/>
              <a:gd name="connsiteY1" fmla="*/ 215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109 w 10000"/>
              <a:gd name="connsiteY5" fmla="*/ 9792 h 10000"/>
              <a:gd name="connsiteX0" fmla="*/ 109 w 10000"/>
              <a:gd name="connsiteY0" fmla="*/ 9792 h 10000"/>
              <a:gd name="connsiteX1" fmla="*/ 4920 w 10000"/>
              <a:gd name="connsiteY1" fmla="*/ 215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109 w 10000"/>
              <a:gd name="connsiteY5" fmla="*/ 9792 h 10000"/>
              <a:gd name="connsiteX0" fmla="*/ 109 w 10000"/>
              <a:gd name="connsiteY0" fmla="*/ 9792 h 10000"/>
              <a:gd name="connsiteX1" fmla="*/ 4920 w 10000"/>
              <a:gd name="connsiteY1" fmla="*/ 57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109 w 10000"/>
              <a:gd name="connsiteY5" fmla="*/ 979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109" y="9792"/>
                </a:moveTo>
                <a:lnTo>
                  <a:pt x="4920" y="57"/>
                </a:ln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109" y="9792"/>
                </a:lnTo>
                <a:close/>
              </a:path>
            </a:pathLst>
          </a:custGeom>
          <a:gradFill flip="none" rotWithShape="1">
            <a:gsLst>
              <a:gs pos="0">
                <a:srgbClr val="9B003F">
                  <a:tint val="66000"/>
                  <a:satMod val="160000"/>
                </a:srgbClr>
              </a:gs>
              <a:gs pos="50000">
                <a:srgbClr val="9B003F">
                  <a:tint val="44500"/>
                  <a:satMod val="160000"/>
                </a:srgbClr>
              </a:gs>
              <a:gs pos="100000">
                <a:srgbClr val="9B003F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7">
            <a:extLst>
              <a:ext uri="{FF2B5EF4-FFF2-40B4-BE49-F238E27FC236}">
                <a16:creationId xmlns:a16="http://schemas.microsoft.com/office/drawing/2014/main" id="{B8F17CD6-91E1-43F3-80DF-DD7551E643CC}"/>
              </a:ext>
            </a:extLst>
          </p:cNvPr>
          <p:cNvSpPr/>
          <p:nvPr userDrawn="1"/>
        </p:nvSpPr>
        <p:spPr>
          <a:xfrm>
            <a:off x="10843934" y="3862"/>
            <a:ext cx="721246" cy="784614"/>
          </a:xfrm>
          <a:prstGeom prst="parallelogram">
            <a:avLst>
              <a:gd name="adj" fmla="val 89335"/>
            </a:avLst>
          </a:prstGeom>
          <a:gradFill flip="none" rotWithShape="1">
            <a:gsLst>
              <a:gs pos="0">
                <a:srgbClr val="9B003F">
                  <a:shade val="30000"/>
                  <a:satMod val="115000"/>
                </a:srgbClr>
              </a:gs>
              <a:gs pos="92000">
                <a:srgbClr val="9D0039"/>
              </a:gs>
              <a:gs pos="82000">
                <a:srgbClr val="9B003F">
                  <a:shade val="67500"/>
                  <a:satMod val="115000"/>
                </a:srgbClr>
              </a:gs>
              <a:gs pos="100000">
                <a:srgbClr val="9B003F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FA8D3940-05FF-94BA-C471-F1A89C867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67" y="117775"/>
            <a:ext cx="10515600" cy="56197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7C85E22-EAA2-A427-FACC-5718D4A9B819}"/>
              </a:ext>
            </a:extLst>
          </p:cNvPr>
          <p:cNvSpPr txBox="1"/>
          <p:nvPr userDrawn="1"/>
        </p:nvSpPr>
        <p:spPr>
          <a:xfrm>
            <a:off x="0" y="6627168"/>
            <a:ext cx="174118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solidFill>
                  <a:schemeClr val="bg1">
                    <a:lumMod val="50000"/>
                  </a:schemeClr>
                </a:solidFill>
              </a:rPr>
              <a:t>© 2024 EdWorks Corporation</a:t>
            </a:r>
            <a:endParaRPr kumimoji="1" lang="ja-JP" alt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227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D1967-D216-4F28-88F0-251C38DA4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1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FEDBEB9-03D3-472D-85DE-02A8F44A0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62050"/>
            <a:ext cx="10515600" cy="5014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766A35-60D8-4342-A024-AB2AFAC50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/>
              <a:t>©Copyright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8178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400" kern="1200">
          <a:solidFill>
            <a:schemeClr val="accent6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A61F852-4D87-FE23-4C87-0D73EAD3C6EA}"/>
              </a:ext>
            </a:extLst>
          </p:cNvPr>
          <p:cNvSpPr txBox="1"/>
          <p:nvPr/>
        </p:nvSpPr>
        <p:spPr>
          <a:xfrm>
            <a:off x="1879755" y="2377441"/>
            <a:ext cx="30280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solidFill>
                  <a:schemeClr val="bg1">
                    <a:lumMod val="85000"/>
                  </a:schemeClr>
                </a:solidFill>
                <a:latin typeface="Aptos Black" panose="020B0004020202020204" pitchFamily="34" charset="0"/>
              </a:rPr>
              <a:t>Strength</a:t>
            </a:r>
            <a:endParaRPr kumimoji="1" lang="ja-JP" altLang="en-US" sz="5400" dirty="0">
              <a:solidFill>
                <a:schemeClr val="bg1">
                  <a:lumMod val="85000"/>
                </a:schemeClr>
              </a:solidFill>
              <a:latin typeface="Aptos Black" panose="020B00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D81A99F-E47F-A9BC-198E-AEDBFB978B39}"/>
              </a:ext>
            </a:extLst>
          </p:cNvPr>
          <p:cNvSpPr txBox="1"/>
          <p:nvPr/>
        </p:nvSpPr>
        <p:spPr>
          <a:xfrm>
            <a:off x="7197086" y="2377441"/>
            <a:ext cx="3576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solidFill>
                  <a:schemeClr val="bg1">
                    <a:lumMod val="85000"/>
                  </a:schemeClr>
                </a:solidFill>
                <a:latin typeface="Aptos Black" panose="020B0004020202020204" pitchFamily="34" charset="0"/>
              </a:rPr>
              <a:t>Weakness</a:t>
            </a:r>
            <a:endParaRPr kumimoji="1" lang="ja-JP" altLang="en-US" sz="5400" dirty="0">
              <a:solidFill>
                <a:schemeClr val="bg1">
                  <a:lumMod val="85000"/>
                </a:schemeClr>
              </a:solidFill>
              <a:latin typeface="Aptos Black" panose="020B00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9D1FE10-98A3-A274-01A3-DA2E2075FEAF}"/>
              </a:ext>
            </a:extLst>
          </p:cNvPr>
          <p:cNvSpPr txBox="1"/>
          <p:nvPr/>
        </p:nvSpPr>
        <p:spPr>
          <a:xfrm>
            <a:off x="1339823" y="4724290"/>
            <a:ext cx="41424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solidFill>
                  <a:schemeClr val="bg1">
                    <a:lumMod val="85000"/>
                  </a:schemeClr>
                </a:solidFill>
                <a:latin typeface="Aptos Black" panose="020B0004020202020204" pitchFamily="34" charset="0"/>
              </a:rPr>
              <a:t>Opportunity</a:t>
            </a:r>
            <a:endParaRPr kumimoji="1" lang="ja-JP" altLang="en-US" sz="5400" dirty="0">
              <a:solidFill>
                <a:schemeClr val="bg1">
                  <a:lumMod val="85000"/>
                </a:schemeClr>
              </a:solidFill>
              <a:latin typeface="Aptos Black" panose="020B00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5013EF2-A5A3-3E28-00F7-8D83219F05C6}"/>
              </a:ext>
            </a:extLst>
          </p:cNvPr>
          <p:cNvSpPr txBox="1"/>
          <p:nvPr/>
        </p:nvSpPr>
        <p:spPr>
          <a:xfrm>
            <a:off x="7837518" y="4724290"/>
            <a:ext cx="22953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solidFill>
                  <a:schemeClr val="bg1">
                    <a:lumMod val="85000"/>
                  </a:schemeClr>
                </a:solidFill>
                <a:latin typeface="Aptos Black" panose="020B0004020202020204" pitchFamily="34" charset="0"/>
              </a:rPr>
              <a:t>Threat</a:t>
            </a:r>
            <a:endParaRPr kumimoji="1" lang="ja-JP" altLang="en-US" sz="5400" dirty="0">
              <a:solidFill>
                <a:schemeClr val="bg1">
                  <a:lumMod val="85000"/>
                </a:schemeClr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BD3CAE94-01E1-ACE5-28A8-BE900F6F4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会社の</a:t>
            </a:r>
            <a:r>
              <a:rPr lang="en-US" altLang="ja-JP" dirty="0"/>
              <a:t>SWOT</a:t>
            </a:r>
            <a:r>
              <a:rPr lang="ja-JP" altLang="en-US" dirty="0"/>
              <a:t>分析 </a:t>
            </a:r>
            <a:r>
              <a:rPr lang="en-US" altLang="ja-JP" dirty="0"/>
              <a:t>[</a:t>
            </a:r>
            <a:r>
              <a:rPr lang="ja-JP" altLang="en-US" dirty="0"/>
              <a:t>現在</a:t>
            </a:r>
            <a:r>
              <a:rPr lang="en-US" altLang="ja-JP" dirty="0"/>
              <a:t>] </a:t>
            </a:r>
            <a:endParaRPr lang="ja-JP" altLang="en-US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78061F8-8EA3-AE39-D6D1-F340EE2E3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099067"/>
              </p:ext>
            </p:extLst>
          </p:nvPr>
        </p:nvGraphicFramePr>
        <p:xfrm>
          <a:off x="715554" y="1672045"/>
          <a:ext cx="10760892" cy="47200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80446">
                  <a:extLst>
                    <a:ext uri="{9D8B030D-6E8A-4147-A177-3AD203B41FA5}">
                      <a16:colId xmlns:a16="http://schemas.microsoft.com/office/drawing/2014/main" val="1419804681"/>
                    </a:ext>
                  </a:extLst>
                </a:gridCol>
                <a:gridCol w="5380446">
                  <a:extLst>
                    <a:ext uri="{9D8B030D-6E8A-4147-A177-3AD203B41FA5}">
                      <a16:colId xmlns:a16="http://schemas.microsoft.com/office/drawing/2014/main" val="1010316049"/>
                    </a:ext>
                  </a:extLst>
                </a:gridCol>
              </a:tblGrid>
              <a:tr h="2360023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853664"/>
                  </a:ext>
                </a:extLst>
              </a:tr>
              <a:tr h="2360023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41197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2CA6EB-9B24-2DB0-6440-F090665C8D1D}"/>
              </a:ext>
            </a:extLst>
          </p:cNvPr>
          <p:cNvSpPr txBox="1"/>
          <p:nvPr/>
        </p:nvSpPr>
        <p:spPr>
          <a:xfrm>
            <a:off x="715554" y="1114697"/>
            <a:ext cx="97369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会社の現状を</a:t>
            </a:r>
            <a:r>
              <a:rPr lang="en-US" altLang="ja-JP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Strength</a:t>
            </a:r>
            <a:r>
              <a:rPr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強み、</a:t>
            </a:r>
            <a:r>
              <a:rPr lang="en-US" altLang="ja-JP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Weakness</a:t>
            </a:r>
            <a:r>
              <a:rPr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弱み、</a:t>
            </a:r>
            <a:r>
              <a:rPr lang="en-US" altLang="ja-JP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Opportunity</a:t>
            </a:r>
            <a:r>
              <a:rPr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機会、</a:t>
            </a:r>
            <a:r>
              <a:rPr lang="en-US" altLang="ja-JP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Threat</a:t>
            </a:r>
            <a:r>
              <a:rPr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脅威の軸で整理してください</a:t>
            </a:r>
            <a:endParaRPr kumimoji="1" lang="ja-JP" alt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359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C3EA36-553A-291C-9266-E8BB36F72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今後</a:t>
            </a:r>
            <a:r>
              <a:rPr kumimoji="1" lang="en-US" altLang="ja-JP" dirty="0"/>
              <a:t>5</a:t>
            </a:r>
            <a:r>
              <a:rPr kumimoji="1" lang="ja-JP" altLang="en-US" dirty="0"/>
              <a:t>年で予想される変化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30C4B69-CED3-A792-B300-3ACC7C219C56}"/>
              </a:ext>
            </a:extLst>
          </p:cNvPr>
          <p:cNvSpPr txBox="1"/>
          <p:nvPr/>
        </p:nvSpPr>
        <p:spPr>
          <a:xfrm>
            <a:off x="715554" y="1114697"/>
            <a:ext cx="83840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今後</a:t>
            </a:r>
            <a:r>
              <a:rPr kumimoji="1" lang="en-US" altLang="ja-JP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  <a:r>
              <a:rPr kumimoji="1"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年で予想される変化を政治、経済、社会、技術、それ以外で記載してください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6D800E2-D7FE-74E5-1BF5-E9E0B268F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108985"/>
              </p:ext>
            </p:extLst>
          </p:nvPr>
        </p:nvGraphicFramePr>
        <p:xfrm>
          <a:off x="715554" y="1672045"/>
          <a:ext cx="10760892" cy="45828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9006">
                  <a:extLst>
                    <a:ext uri="{9D8B030D-6E8A-4147-A177-3AD203B41FA5}">
                      <a16:colId xmlns:a16="http://schemas.microsoft.com/office/drawing/2014/main" val="1419804681"/>
                    </a:ext>
                  </a:extLst>
                </a:gridCol>
                <a:gridCol w="9281886">
                  <a:extLst>
                    <a:ext uri="{9D8B030D-6E8A-4147-A177-3AD203B41FA5}">
                      <a16:colId xmlns:a16="http://schemas.microsoft.com/office/drawing/2014/main" val="1010316049"/>
                    </a:ext>
                  </a:extLst>
                </a:gridCol>
              </a:tblGrid>
              <a:tr h="916577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/>
                        <a:t>政治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853664"/>
                  </a:ext>
                </a:extLst>
              </a:tr>
              <a:tr h="916577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/>
                        <a:t>経済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411978"/>
                  </a:ext>
                </a:extLst>
              </a:tr>
              <a:tr h="916577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/>
                        <a:t>社会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180495"/>
                  </a:ext>
                </a:extLst>
              </a:tr>
              <a:tr h="916577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/>
                        <a:t>技術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02267"/>
                  </a:ext>
                </a:extLst>
              </a:tr>
              <a:tr h="916577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/>
                        <a:t>それ以外</a:t>
                      </a:r>
                      <a:endParaRPr kumimoji="1" lang="en-US" altLang="ja-JP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94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802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A61F852-4D87-FE23-4C87-0D73EAD3C6EA}"/>
              </a:ext>
            </a:extLst>
          </p:cNvPr>
          <p:cNvSpPr txBox="1"/>
          <p:nvPr/>
        </p:nvSpPr>
        <p:spPr>
          <a:xfrm>
            <a:off x="1879755" y="2377441"/>
            <a:ext cx="30280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solidFill>
                  <a:schemeClr val="bg1">
                    <a:lumMod val="85000"/>
                  </a:schemeClr>
                </a:solidFill>
                <a:latin typeface="Aptos Black" panose="020B0004020202020204" pitchFamily="34" charset="0"/>
              </a:rPr>
              <a:t>Strength</a:t>
            </a:r>
            <a:endParaRPr kumimoji="1" lang="ja-JP" altLang="en-US" sz="5400" dirty="0">
              <a:solidFill>
                <a:schemeClr val="bg1">
                  <a:lumMod val="85000"/>
                </a:schemeClr>
              </a:solidFill>
              <a:latin typeface="Aptos Black" panose="020B00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D81A99F-E47F-A9BC-198E-AEDBFB978B39}"/>
              </a:ext>
            </a:extLst>
          </p:cNvPr>
          <p:cNvSpPr txBox="1"/>
          <p:nvPr/>
        </p:nvSpPr>
        <p:spPr>
          <a:xfrm>
            <a:off x="7197086" y="2377441"/>
            <a:ext cx="3576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solidFill>
                  <a:schemeClr val="bg1">
                    <a:lumMod val="85000"/>
                  </a:schemeClr>
                </a:solidFill>
                <a:latin typeface="Aptos Black" panose="020B0004020202020204" pitchFamily="34" charset="0"/>
              </a:rPr>
              <a:t>Weakness</a:t>
            </a:r>
            <a:endParaRPr kumimoji="1" lang="ja-JP" altLang="en-US" sz="5400" dirty="0">
              <a:solidFill>
                <a:schemeClr val="bg1">
                  <a:lumMod val="85000"/>
                </a:schemeClr>
              </a:solidFill>
              <a:latin typeface="Aptos Black" panose="020B00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9D1FE10-98A3-A274-01A3-DA2E2075FEAF}"/>
              </a:ext>
            </a:extLst>
          </p:cNvPr>
          <p:cNvSpPr txBox="1"/>
          <p:nvPr/>
        </p:nvSpPr>
        <p:spPr>
          <a:xfrm>
            <a:off x="1339823" y="4724290"/>
            <a:ext cx="41424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solidFill>
                  <a:schemeClr val="bg1">
                    <a:lumMod val="85000"/>
                  </a:schemeClr>
                </a:solidFill>
                <a:latin typeface="Aptos Black" panose="020B0004020202020204" pitchFamily="34" charset="0"/>
              </a:rPr>
              <a:t>Opportunity</a:t>
            </a:r>
            <a:endParaRPr kumimoji="1" lang="ja-JP" altLang="en-US" sz="5400" dirty="0">
              <a:solidFill>
                <a:schemeClr val="bg1">
                  <a:lumMod val="85000"/>
                </a:schemeClr>
              </a:solidFill>
              <a:latin typeface="Aptos Black" panose="020B00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5013EF2-A5A3-3E28-00F7-8D83219F05C6}"/>
              </a:ext>
            </a:extLst>
          </p:cNvPr>
          <p:cNvSpPr txBox="1"/>
          <p:nvPr/>
        </p:nvSpPr>
        <p:spPr>
          <a:xfrm>
            <a:off x="7837518" y="4724290"/>
            <a:ext cx="22953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solidFill>
                  <a:schemeClr val="bg1">
                    <a:lumMod val="85000"/>
                  </a:schemeClr>
                </a:solidFill>
                <a:latin typeface="Aptos Black" panose="020B0004020202020204" pitchFamily="34" charset="0"/>
              </a:rPr>
              <a:t>Threat</a:t>
            </a:r>
            <a:endParaRPr kumimoji="1" lang="ja-JP" altLang="en-US" sz="5400" dirty="0">
              <a:solidFill>
                <a:schemeClr val="bg1">
                  <a:lumMod val="85000"/>
                </a:schemeClr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BD3CAE94-01E1-ACE5-28A8-BE900F6F4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会社の</a:t>
            </a:r>
            <a:r>
              <a:rPr lang="en-US" altLang="ja-JP" dirty="0"/>
              <a:t>SWOT</a:t>
            </a:r>
            <a:r>
              <a:rPr lang="ja-JP" altLang="en-US" dirty="0"/>
              <a:t>分析 </a:t>
            </a:r>
            <a:r>
              <a:rPr lang="en-US" altLang="ja-JP" dirty="0"/>
              <a:t>[5</a:t>
            </a:r>
            <a:r>
              <a:rPr lang="ja-JP" altLang="en-US" dirty="0"/>
              <a:t>年後</a:t>
            </a:r>
            <a:r>
              <a:rPr lang="en-US" altLang="ja-JP" dirty="0"/>
              <a:t>] </a:t>
            </a:r>
            <a:endParaRPr lang="ja-JP" altLang="en-US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78061F8-8EA3-AE39-D6D1-F340EE2E3C80}"/>
              </a:ext>
            </a:extLst>
          </p:cNvPr>
          <p:cNvGraphicFramePr>
            <a:graphicFrameLocks noGrp="1"/>
          </p:cNvGraphicFramePr>
          <p:nvPr/>
        </p:nvGraphicFramePr>
        <p:xfrm>
          <a:off x="715554" y="1672045"/>
          <a:ext cx="10760892" cy="47200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80446">
                  <a:extLst>
                    <a:ext uri="{9D8B030D-6E8A-4147-A177-3AD203B41FA5}">
                      <a16:colId xmlns:a16="http://schemas.microsoft.com/office/drawing/2014/main" val="1419804681"/>
                    </a:ext>
                  </a:extLst>
                </a:gridCol>
                <a:gridCol w="5380446">
                  <a:extLst>
                    <a:ext uri="{9D8B030D-6E8A-4147-A177-3AD203B41FA5}">
                      <a16:colId xmlns:a16="http://schemas.microsoft.com/office/drawing/2014/main" val="1010316049"/>
                    </a:ext>
                  </a:extLst>
                </a:gridCol>
              </a:tblGrid>
              <a:tr h="2360023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853664"/>
                  </a:ext>
                </a:extLst>
              </a:tr>
              <a:tr h="2360023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41197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2CA6EB-9B24-2DB0-6440-F090665C8D1D}"/>
              </a:ext>
            </a:extLst>
          </p:cNvPr>
          <p:cNvSpPr txBox="1"/>
          <p:nvPr/>
        </p:nvSpPr>
        <p:spPr>
          <a:xfrm>
            <a:off x="715554" y="1114697"/>
            <a:ext cx="7547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予想される社会的な変化を受けて、</a:t>
            </a:r>
            <a:r>
              <a:rPr kumimoji="1" lang="en-US" altLang="ja-JP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  <a:r>
              <a:rPr kumimoji="1"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年後の会社の</a:t>
            </a:r>
            <a:r>
              <a:rPr kumimoji="1" lang="en-US" altLang="ja-JP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SWOT</a:t>
            </a:r>
            <a:r>
              <a:rPr kumimoji="1"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分析をして下さい</a:t>
            </a:r>
          </a:p>
        </p:txBody>
      </p:sp>
    </p:spTree>
    <p:extLst>
      <p:ext uri="{BB962C8B-B14F-4D97-AF65-F5344CB8AC3E}">
        <p14:creationId xmlns:p14="http://schemas.microsoft.com/office/powerpoint/2010/main" val="1234523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D53C91-5C05-EACC-4240-149ACA41C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５年後に向けた施策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A41853B-B566-495B-7115-FD3E2D1978CB}"/>
              </a:ext>
            </a:extLst>
          </p:cNvPr>
          <p:cNvSpPr txBox="1"/>
          <p:nvPr/>
        </p:nvSpPr>
        <p:spPr>
          <a:xfrm>
            <a:off x="715554" y="1114697"/>
            <a:ext cx="75632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あなたが社長であるなら、</a:t>
            </a:r>
            <a:r>
              <a:rPr kumimoji="1" lang="en-US" altLang="ja-JP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  <a:r>
              <a:rPr kumimoji="1"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年後に向けてどのような施策をするか記載下さい</a:t>
            </a:r>
            <a:endParaRPr kumimoji="1" lang="en-US" altLang="ja-JP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会社全体の施策を受けて、あなたの仕事でいま何をすべきか記載下さい</a:t>
            </a:r>
            <a:endParaRPr kumimoji="1" lang="ja-JP" alt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4878CE6-047F-CBC6-456C-0B204599C7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811712"/>
              </p:ext>
            </p:extLst>
          </p:nvPr>
        </p:nvGraphicFramePr>
        <p:xfrm>
          <a:off x="715554" y="1942010"/>
          <a:ext cx="10760892" cy="18288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9006">
                  <a:extLst>
                    <a:ext uri="{9D8B030D-6E8A-4147-A177-3AD203B41FA5}">
                      <a16:colId xmlns:a16="http://schemas.microsoft.com/office/drawing/2014/main" val="1419804681"/>
                    </a:ext>
                  </a:extLst>
                </a:gridCol>
                <a:gridCol w="9281886">
                  <a:extLst>
                    <a:ext uri="{9D8B030D-6E8A-4147-A177-3AD203B41FA5}">
                      <a16:colId xmlns:a16="http://schemas.microsoft.com/office/drawing/2014/main" val="1010316049"/>
                    </a:ext>
                  </a:extLst>
                </a:gridCol>
              </a:tblGrid>
              <a:tr h="182880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/>
                        <a:t>会社全体の施策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853664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DACACD70-0E4E-F9A6-CF83-702A9874AC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635976"/>
              </p:ext>
            </p:extLst>
          </p:nvPr>
        </p:nvGraphicFramePr>
        <p:xfrm>
          <a:off x="715554" y="4410890"/>
          <a:ext cx="10760892" cy="18288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9006">
                  <a:extLst>
                    <a:ext uri="{9D8B030D-6E8A-4147-A177-3AD203B41FA5}">
                      <a16:colId xmlns:a16="http://schemas.microsoft.com/office/drawing/2014/main" val="1419804681"/>
                    </a:ext>
                  </a:extLst>
                </a:gridCol>
                <a:gridCol w="9281886">
                  <a:extLst>
                    <a:ext uri="{9D8B030D-6E8A-4147-A177-3AD203B41FA5}">
                      <a16:colId xmlns:a16="http://schemas.microsoft.com/office/drawing/2014/main" val="1010316049"/>
                    </a:ext>
                  </a:extLst>
                </a:gridCol>
              </a:tblGrid>
              <a:tr h="182880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/>
                        <a:t>いまの仕事で取り組むこと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l"/>
                      </a:pP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853664"/>
                  </a:ext>
                </a:extLst>
              </a:tr>
            </a:tbl>
          </a:graphicData>
        </a:graphic>
      </p:graphicFrame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1BC83367-B479-6F8F-0500-4E9790E2A5E7}"/>
              </a:ext>
            </a:extLst>
          </p:cNvPr>
          <p:cNvSpPr/>
          <p:nvPr/>
        </p:nvSpPr>
        <p:spPr>
          <a:xfrm rot="10800000">
            <a:off x="5373188" y="3947157"/>
            <a:ext cx="1445623" cy="24384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589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赤味がかったオレンジ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194F537A4E3C842B3C5FE90364BBF16" ma:contentTypeVersion="15" ma:contentTypeDescription="新しいドキュメントを作成します。" ma:contentTypeScope="" ma:versionID="432971ed3324af34c43fe6eb6229c723">
  <xsd:schema xmlns:xsd="http://www.w3.org/2001/XMLSchema" xmlns:xs="http://www.w3.org/2001/XMLSchema" xmlns:p="http://schemas.microsoft.com/office/2006/metadata/properties" xmlns:ns2="8295ce49-6df5-4efc-92b8-8821644b174a" xmlns:ns3="b895c007-aeeb-43f8-811f-e03911d2cafb" targetNamespace="http://schemas.microsoft.com/office/2006/metadata/properties" ma:root="true" ma:fieldsID="a170eadc994deb2b01a5adb1d5e3a77b" ns2:_="" ns3:_="">
    <xsd:import namespace="8295ce49-6df5-4efc-92b8-8821644b174a"/>
    <xsd:import namespace="b895c007-aeeb-43f8-811f-e03911d2ca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95ce49-6df5-4efc-92b8-8821644b17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81f2b2d-72d5-4b04-8e35-b839c0625b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95c007-aeeb-43f8-811f-e03911d2caf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b678204-3fb5-420f-86ea-fdb92a38e24b}" ma:internalName="TaxCatchAll" ma:showField="CatchAllData" ma:web="b895c007-aeeb-43f8-811f-e03911d2ca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95ce49-6df5-4efc-92b8-8821644b174a">
      <Terms xmlns="http://schemas.microsoft.com/office/infopath/2007/PartnerControls"/>
    </lcf76f155ced4ddcb4097134ff3c332f>
    <TaxCatchAll xmlns="b895c007-aeeb-43f8-811f-e03911d2caf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36E20B-9E5C-4DE7-B7DA-DA9E62D86812}"/>
</file>

<file path=customXml/itemProps2.xml><?xml version="1.0" encoding="utf-8"?>
<ds:datastoreItem xmlns:ds="http://schemas.openxmlformats.org/officeDocument/2006/customXml" ds:itemID="{4E5BECC2-8322-498E-B5E6-D97B3D506930}">
  <ds:schemaRefs>
    <ds:schemaRef ds:uri="http://schemas.microsoft.com/office/2006/metadata/properties"/>
    <ds:schemaRef ds:uri="http://schemas.microsoft.com/office/infopath/2007/PartnerControls"/>
    <ds:schemaRef ds:uri="8295ce49-6df5-4efc-92b8-8821644b174a"/>
    <ds:schemaRef ds:uri="b895c007-aeeb-43f8-811f-e03911d2cafb"/>
  </ds:schemaRefs>
</ds:datastoreItem>
</file>

<file path=customXml/itemProps3.xml><?xml version="1.0" encoding="utf-8"?>
<ds:datastoreItem xmlns:ds="http://schemas.openxmlformats.org/officeDocument/2006/customXml" ds:itemID="{A0FAE3EC-0B56-4383-A69A-08996D3338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150</Words>
  <Application>Microsoft Office PowerPoint</Application>
  <PresentationFormat>ワイド画面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Aptos Black</vt:lpstr>
      <vt:lpstr>Arial</vt:lpstr>
      <vt:lpstr>Wingdings</vt:lpstr>
      <vt:lpstr>Office テーマ</vt:lpstr>
      <vt:lpstr>会社のSWOT分析 [現在] </vt:lpstr>
      <vt:lpstr>今後5年で予想される変化</vt:lpstr>
      <vt:lpstr>会社のSWOT分析 [5年後] </vt:lpstr>
      <vt:lpstr>５年後に向けた施策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啓成 首藤</dc:creator>
  <cp:lastModifiedBy>Hironari Shudo</cp:lastModifiedBy>
  <cp:revision>66</cp:revision>
  <dcterms:created xsi:type="dcterms:W3CDTF">2022-03-05T04:44:23Z</dcterms:created>
  <dcterms:modified xsi:type="dcterms:W3CDTF">2024-02-26T08:48:58Z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0x0101005194F537A4E3C842B3C5FE90364BBF16</vt:lpwstr>
  </property>
  <property fmtid="{D5CDD505-2E9C-101B-9397-08002B2CF9AE}" pid="3" name="MediaServiceImageTags">
    <vt:lpwstr/>
  </property>
</Properties>
</file>